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35" r:id="rId5"/>
    <p:sldId id="336" r:id="rId6"/>
    <p:sldId id="337" r:id="rId7"/>
    <p:sldId id="338" r:id="rId8"/>
    <p:sldId id="360" r:id="rId9"/>
    <p:sldId id="339" r:id="rId10"/>
    <p:sldId id="340" r:id="rId11"/>
    <p:sldId id="350" r:id="rId12"/>
    <p:sldId id="353" r:id="rId13"/>
    <p:sldId id="355" r:id="rId14"/>
    <p:sldId id="351" r:id="rId15"/>
    <p:sldId id="354" r:id="rId16"/>
    <p:sldId id="356" r:id="rId17"/>
    <p:sldId id="357" r:id="rId18"/>
    <p:sldId id="343" r:id="rId19"/>
    <p:sldId id="358" r:id="rId20"/>
    <p:sldId id="359" r:id="rId21"/>
    <p:sldId id="361" r:id="rId22"/>
    <p:sldId id="344" r:id="rId23"/>
    <p:sldId id="347" r:id="rId2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e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5394" autoAdjust="0"/>
  </p:normalViewPr>
  <p:slideViewPr>
    <p:cSldViewPr snapToGrid="0">
      <p:cViewPr varScale="1">
        <p:scale>
          <a:sx n="74" d="100"/>
          <a:sy n="74" d="100"/>
        </p:scale>
        <p:origin x="1723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84D40880-7B36-4833-8540-D4F2F3E81084}" type="datetime1">
              <a:rPr lang="it-IT" smtClean="0"/>
              <a:t>18/01/2025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9D563E-BCB2-465B-8A3C-AC86CE64F69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AA27069-F3D3-452D-96AC-1153BE220CEB}" type="datetime1">
              <a:rPr lang="it-IT" smtClean="0"/>
              <a:pPr/>
              <a:t>18/01/2025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0345E-3115-EB0B-D417-14E89A5C0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74B7ED-A2BD-5D3D-EB30-59D8005CC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E524A07-01EC-1716-A52E-21D730C2E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2AFC4-D1FB-5577-B0AA-D88094EA8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6276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CF834-366B-B421-E7B0-E24E533D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FDA4B2-0FC2-188B-1E55-02D8C7C61E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5687DE-46FD-28C2-F590-A76187133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86A9C5-29CD-5D2A-5862-258C34680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11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00058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6FE75-40CD-CAEC-0B4F-39E465F1A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C02492-B3C8-D419-78FE-D699656D3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29ABB18-F30D-5EBF-FA4D-BA9C24D81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07065C-F96E-9182-EFFA-0BFB59D5F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8965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3006F-4129-D109-C094-3023ABAD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7BE001C-27DF-4C67-F82E-28553B1A5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26CE190-F199-A9EE-3793-68594F11F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E99AF46-89AA-B74E-FE2D-D1D0434BB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62488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1FF62-8B62-4791-161A-170FFF14C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814352-A9EA-DAB8-6AFE-7D4B0585F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C68D105-B2A2-B068-0C24-C29AF598F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E3CFBC6-B168-D1B1-79A0-710DB3D54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29068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12296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9927-FAA7-E953-BF42-F442CB671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1371D1-1756-8B9F-9C67-1BD460217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4A7888-4C67-405C-53A7-BAF45D2D4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9BCFF4-C141-09A1-389A-D1B5C6C11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908465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A46E0-E7A1-CB5F-EA34-6A7C8DEF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D562A6-AB5E-BAAD-4BF5-AA15FDA14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BEC42B0-4C1B-736E-0851-8E7B65636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85DCF9-A837-DB84-7C53-7B775F7C5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1483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0855-9F8A-DEEE-1C60-A9047BE17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DF5FD5F-A275-FC26-A03E-461D62682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57D235A-4B0A-A27E-9A24-8767287A4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40CBE2-E0B5-F1E5-0115-66FD59553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90798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19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7585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20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4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EBD8F-3C14-E23F-73C0-409157B4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2B5CED-BE0A-426C-F3FD-7A8395404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35EE5F-A16D-8047-C79F-72522539A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9D8FED4-F010-2A7D-58BC-20E256907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3277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6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7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8925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B0D2-1E93-B4A5-CDC2-52F11EE61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3F1915E-B30E-64B4-C2A6-CEEB064BA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622750-8323-532C-9C8E-48183AA0E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E7D943B-C5EB-B852-6A0A-D6CCA5C9F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8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148661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F4A9A-33AA-F4EC-CD49-66343379D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F333FF-4961-7A47-C24D-B0A3013D8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9132671-208D-70BE-7781-A32576471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00313A-CAFA-25CB-B732-8B4AAE544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B990660-4B7D-4C11-96DB-B19FFA8CA93C}" type="slidenum">
              <a:rPr lang="it-IT" noProof="0" smtClean="0"/>
              <a:t>9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6845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it-IT" sz="4000" b="1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815" name="Grup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it-IT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 </a:t>
            </a:r>
          </a:p>
          <a:p>
            <a:pPr lvl="3" rtl="0"/>
            <a:r>
              <a:rPr lang="it-IT"/>
              <a:t>Quarto livello </a:t>
            </a:r>
          </a:p>
          <a:p>
            <a:pPr lvl="4" rtl="0"/>
            <a:r>
              <a:rPr lang="it-IT"/>
              <a:t>Quinto livello </a:t>
            </a:r>
          </a:p>
          <a:p>
            <a:pPr lvl="0"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it-IT" sz="40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it-IT" sz="2800"/>
            </a:lvl1pPr>
            <a:lvl2pPr marL="457200" indent="0">
              <a:buNone/>
              <a:defRPr lang="it-IT" sz="2400"/>
            </a:lvl2pPr>
            <a:lvl3pPr marL="914400" indent="0">
              <a:buNone/>
              <a:defRPr lang="it-IT" sz="2000"/>
            </a:lvl3pPr>
            <a:lvl4pPr marL="1371600" indent="0">
              <a:buNone/>
              <a:defRPr lang="it-IT" sz="1800"/>
            </a:lvl4pPr>
            <a:lvl5pPr marL="1828800" indent="0">
              <a:buNone/>
              <a:defRPr lang="it-IT" sz="18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it-IT" sz="400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it-IT" sz="2800"/>
            </a:lvl1pPr>
            <a:lvl2pPr marL="457200" indent="0">
              <a:lnSpc>
                <a:spcPts val="2400"/>
              </a:lnSpc>
              <a:buNone/>
              <a:defRPr lang="it-IT" sz="2000"/>
            </a:lvl2pPr>
            <a:lvl3pPr marL="914400" indent="0">
              <a:lnSpc>
                <a:spcPts val="2400"/>
              </a:lnSpc>
              <a:buNone/>
              <a:defRPr lang="it-IT" sz="2000"/>
            </a:lvl3pPr>
            <a:lvl4pPr marL="1371600" indent="0">
              <a:lnSpc>
                <a:spcPts val="2400"/>
              </a:lnSpc>
              <a:buNone/>
              <a:defRPr lang="it-IT" sz="2000"/>
            </a:lvl4pPr>
            <a:lvl5pPr marL="1828800" indent="0">
              <a:lnSpc>
                <a:spcPts val="2400"/>
              </a:lnSpc>
              <a:buNone/>
              <a:defRPr lang="it-IT" sz="2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  <a:lvl6pPr marL="1600200">
              <a:defRPr lang="it-IT"/>
            </a:lvl6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4" rtl="0"/>
            <a:r>
              <a:rPr lang="it-IT"/>
              <a:t>Quarto livello</a:t>
            </a:r>
          </a:p>
          <a:p>
            <a:pPr lvl="5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FAI CLIC PER aggiungere IL TITOLO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it-IT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it-IT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it-IT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it-IT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it-IT"/>
            </a:lvl1pPr>
          </a:lstStyle>
          <a:p>
            <a:pPr rtl="0"/>
            <a:r>
              <a:rPr lang="it-IT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/>
              <a:t>Fare clic per inserire il testo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it-IT" sz="280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it-IT" sz="1400"/>
            </a:lvl5pPr>
          </a:lstStyle>
          <a:p>
            <a:pPr lvl="0" rtl="0"/>
            <a:r>
              <a:rPr lang="it-IT" dirty="0"/>
              <a:t>Fare clic per inserire il testo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it-IT"/>
            </a:lvl1pPr>
            <a:lvl2pPr>
              <a:spcBef>
                <a:spcPts val="0"/>
              </a:spcBef>
              <a:spcAft>
                <a:spcPts val="600"/>
              </a:spcAft>
              <a:defRPr lang="it-IT"/>
            </a:lvl2pPr>
            <a:lvl3pPr>
              <a:spcBef>
                <a:spcPts val="0"/>
              </a:spcBef>
              <a:spcAft>
                <a:spcPts val="600"/>
              </a:spcAft>
              <a:defRPr lang="it-IT"/>
            </a:lvl3pPr>
            <a:lvl4pPr>
              <a:spcBef>
                <a:spcPts val="0"/>
              </a:spcBef>
              <a:spcAft>
                <a:spcPts val="600"/>
              </a:spcAft>
              <a:defRPr lang="it-IT" sz="2000"/>
            </a:lvl4pPr>
            <a:lvl5pPr>
              <a:spcBef>
                <a:spcPts val="0"/>
              </a:spcBef>
              <a:spcAft>
                <a:spcPts val="600"/>
              </a:spcAft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it-IT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4929176" cy="3056343"/>
          </a:xfrm>
        </p:spPr>
        <p:txBody>
          <a:bodyPr rtlCol="0">
            <a:normAutofit fontScale="90000"/>
          </a:bodyPr>
          <a:lstStyle>
            <a:defPPr>
              <a:defRPr lang="it-IT"/>
            </a:defPPr>
          </a:lstStyle>
          <a:p>
            <a:pPr rtl="0"/>
            <a:r>
              <a:rPr lang="en-US" dirty="0"/>
              <a:t>Statistical Analysis and Visualization with Python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bloch</a:t>
            </a:r>
            <a:r>
              <a:rPr lang="en-US" sz="2000" dirty="0"/>
              <a:t> </a:t>
            </a:r>
            <a:r>
              <a:rPr lang="en-US" sz="2000" dirty="0" err="1"/>
              <a:t>carlo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D151-9B56-12D3-2ABE-00D6796F9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DDD405C-1D51-2711-CAC2-7E3EF408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10</a:t>
            </a:fld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25EB012-045C-FCD7-8DDA-FB210A1E458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5999" y="976744"/>
            <a:ext cx="5649193" cy="4642628"/>
          </a:xfrm>
        </p:spPr>
      </p:pic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D63D2EA-96D2-21F5-F4A2-D7482F326A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46808" y="976745"/>
            <a:ext cx="5649191" cy="4642628"/>
          </a:xfrm>
        </p:spPr>
      </p:pic>
      <p:sp>
        <p:nvSpPr>
          <p:cNvPr id="11" name="Titolo 10">
            <a:extLst>
              <a:ext uri="{FF2B5EF4-FFF2-40B4-BE49-F238E27FC236}">
                <a16:creationId xmlns:a16="http://schemas.microsoft.com/office/drawing/2014/main" id="{9BC355DF-3806-FD5B-9624-84BD2F54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78200"/>
          </a:xfrm>
        </p:spPr>
        <p:txBody>
          <a:bodyPr/>
          <a:lstStyle/>
          <a:p>
            <a:r>
              <a:rPr lang="it-IT" dirty="0"/>
              <a:t>KDE plots</a:t>
            </a:r>
          </a:p>
        </p:txBody>
      </p:sp>
    </p:spTree>
    <p:extLst>
      <p:ext uri="{BB962C8B-B14F-4D97-AF65-F5344CB8AC3E}">
        <p14:creationId xmlns:p14="http://schemas.microsoft.com/office/powerpoint/2010/main" val="242235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B3D1-26AA-3364-A0BB-CF9BE000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75E6E4F-00CC-0CBC-C88E-C62C8B9D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it-IT" dirty="0"/>
              <a:t>KDE plots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A237DA1-8C18-1222-7F46-B3DA06BB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11</a:t>
            </a:fld>
            <a:endParaRPr lang="it-IT"/>
          </a:p>
        </p:txBody>
      </p:sp>
      <p:pic>
        <p:nvPicPr>
          <p:cNvPr id="17" name="Segnaposto contenuto 16">
            <a:extLst>
              <a:ext uri="{FF2B5EF4-FFF2-40B4-BE49-F238E27FC236}">
                <a16:creationId xmlns:a16="http://schemas.microsoft.com/office/drawing/2014/main" id="{A5E59211-5FE5-A961-C603-24181937E44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11224" y="1537855"/>
            <a:ext cx="5184776" cy="4291445"/>
          </a:xfrm>
        </p:spPr>
      </p:pic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B75A3865-8923-1013-FDF8-C768C2060B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164839" y="1537855"/>
            <a:ext cx="5184776" cy="4291445"/>
          </a:xfrm>
        </p:spPr>
      </p:pic>
    </p:spTree>
    <p:extLst>
      <p:ext uri="{BB962C8B-B14F-4D97-AF65-F5344CB8AC3E}">
        <p14:creationId xmlns:p14="http://schemas.microsoft.com/office/powerpoint/2010/main" val="204760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A8422-9AE8-4B62-15C6-8108EDF2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51637BF-7346-4750-2CA9-ED4DD0D8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12</a:t>
            </a:fld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C2D3A8C-52CB-69D0-0CA0-3B07638E0D2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6000" y="914402"/>
            <a:ext cx="5732463" cy="4846636"/>
          </a:xfrm>
        </p:spPr>
      </p:pic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FCC49FA-AF37-B551-BD6C-7D57C1F076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63682" y="914401"/>
            <a:ext cx="5590309" cy="4846637"/>
          </a:xfrm>
        </p:spPr>
      </p:pic>
      <p:sp>
        <p:nvSpPr>
          <p:cNvPr id="11" name="Titolo 10">
            <a:extLst>
              <a:ext uri="{FF2B5EF4-FFF2-40B4-BE49-F238E27FC236}">
                <a16:creationId xmlns:a16="http://schemas.microsoft.com/office/drawing/2014/main" id="{800A925C-5B0F-4F6E-33C5-A9D1272A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478200"/>
          </a:xfrm>
        </p:spPr>
        <p:txBody>
          <a:bodyPr/>
          <a:lstStyle/>
          <a:p>
            <a:r>
              <a:rPr lang="it-IT" dirty="0"/>
              <a:t>BAR plots – </a:t>
            </a:r>
            <a:r>
              <a:rPr lang="it-IT" dirty="0" err="1"/>
              <a:t>highlighting</a:t>
            </a:r>
            <a:r>
              <a:rPr lang="it-IT" dirty="0"/>
              <a:t> </a:t>
            </a:r>
            <a:r>
              <a:rPr lang="it-IT" dirty="0" err="1"/>
              <a:t>outliers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191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5D77-CEA1-8474-F4FF-B23112A16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FCD265F4-53FB-E030-9E18-21DCB3C4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it-IT" dirty="0"/>
              <a:t>BAR plots – </a:t>
            </a:r>
            <a:r>
              <a:rPr lang="it-IT" dirty="0" err="1"/>
              <a:t>highlighting</a:t>
            </a:r>
            <a:r>
              <a:rPr lang="it-IT" dirty="0"/>
              <a:t> </a:t>
            </a:r>
            <a:r>
              <a:rPr lang="it-IT" dirty="0" err="1"/>
              <a:t>outliers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58A39DF-2305-65DB-D688-8F32AC0C281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11225" y="1589810"/>
            <a:ext cx="5184775" cy="4156624"/>
          </a:xfrm>
        </p:spPr>
      </p:pic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7141D20-5024-A024-65AB-1179733FD4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265863" y="1589810"/>
            <a:ext cx="5032375" cy="4052454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5016CE-7E50-B7FD-BCE2-505B5463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449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56703-E52A-B66F-2D10-E4B5B67CB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2F2739-6FA8-CF80-D3C9-FE7F16D5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46" y="441960"/>
            <a:ext cx="6909954" cy="158426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Correlation</a:t>
            </a:r>
            <a:r>
              <a:rPr lang="it-IT" dirty="0"/>
              <a:t> Analysis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CE0343F-5EA4-BE4C-82E2-F8B3BCC5E7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856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Pearson-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lang="it-IT" dirty="0"/>
          </a:p>
        </p:txBody>
      </p:sp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B264BF13-35E1-E696-4297-4146A42392E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/>
        </p:blipFill>
        <p:spPr>
          <a:xfrm>
            <a:off x="911352" y="1399032"/>
            <a:ext cx="10840765" cy="4960203"/>
          </a:xfrm>
          <a:noFill/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2E9E-CD1B-A1F9-DBE9-28F6F20E5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F3758-D1A4-BE4D-5684-85213477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46" y="441960"/>
            <a:ext cx="6909954" cy="158426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Inferential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0E4D5CF-1681-785C-883F-8935E53191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148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09A2C-2874-E9B6-DB43-6D3FDBFE2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864FB-A0FC-0191-E63E-F3213CDB8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71719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inferential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DD8989-3777-9D08-0646-3AED1221C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787816"/>
            <a:ext cx="8324089" cy="1865515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 rtl="0">
              <a:buNone/>
            </a:pPr>
            <a:r>
              <a:rPr lang="en-US" dirty="0"/>
              <a:t>T-test to see if there is a significant difference in Income between Male and Female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E2F8180-D752-34BC-B3D5-004D8AB3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17</a:t>
            </a:fld>
            <a:endParaRPr lang="it-IT" dirty="0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34E8B4E7-92B2-E15D-4D98-B0D8F2B552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083902"/>
              </p:ext>
            </p:extLst>
          </p:nvPr>
        </p:nvGraphicFramePr>
        <p:xfrm>
          <a:off x="1049481" y="2023860"/>
          <a:ext cx="8763659" cy="2496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139517" imgH="922172" progId="Excel.Sheet.12">
                  <p:embed/>
                </p:oleObj>
              </mc:Choice>
              <mc:Fallback>
                <p:oleObj name="Worksheet" r:id="rId3" imgW="3139517" imgH="92217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9481" y="2023860"/>
                        <a:ext cx="8763659" cy="2496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92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87339-192D-D38E-E3AA-8B6E50DB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04E285-9539-3571-3044-D0FC9CEA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46" y="441960"/>
            <a:ext cx="6909954" cy="158426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102E6CC-1EAC-141D-6731-FD32FB0130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29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91" y="246253"/>
            <a:ext cx="5164282" cy="61619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</p:txBody>
      </p:sp>
      <p:graphicFrame>
        <p:nvGraphicFramePr>
          <p:cNvPr id="6" name="Segnaposto tabella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61807958"/>
              </p:ext>
            </p:extLst>
          </p:nvPr>
        </p:nvGraphicFramePr>
        <p:xfrm>
          <a:off x="467591" y="997527"/>
          <a:ext cx="11523518" cy="45615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2632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60564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3276730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814815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5177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Final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questions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Reason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Objective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Test </a:t>
                      </a:r>
                      <a:r>
                        <a:rPr lang="it-IT" sz="1800" dirty="0" err="1"/>
                        <a:t>done</a:t>
                      </a:r>
                      <a:r>
                        <a:rPr lang="it-IT" sz="1800" dirty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811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dirty="0"/>
                        <a:t>Normal distributions for the variables reason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Having</a:t>
                      </a:r>
                      <a:r>
                        <a:rPr lang="it-IT" sz="1800" dirty="0"/>
                        <a:t> Dataset </a:t>
                      </a:r>
                      <a:r>
                        <a:rPr lang="it-IT" sz="1800" dirty="0" err="1"/>
                        <a:t>normalized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Using </a:t>
                      </a:r>
                      <a:r>
                        <a:rPr lang="it-IT" sz="1800" dirty="0" err="1"/>
                        <a:t>Numpy</a:t>
                      </a:r>
                      <a:r>
                        <a:rPr lang="it-IT" sz="1800" dirty="0"/>
                        <a:t> to generate random 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811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Descriptive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statistics</a:t>
                      </a:r>
                      <a:r>
                        <a:rPr lang="it-IT" sz="1800" dirty="0"/>
                        <a:t> insights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Verify</a:t>
                      </a:r>
                      <a:r>
                        <a:rPr lang="it-IT" sz="1800" dirty="0"/>
                        <a:t> Datasets </a:t>
                      </a:r>
                      <a:r>
                        <a:rPr lang="it-IT" sz="1800" dirty="0" err="1"/>
                        <a:t>Requirements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Verify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if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computed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values</a:t>
                      </a:r>
                      <a:r>
                        <a:rPr lang="it-IT" sz="1800" dirty="0"/>
                        <a:t>, for </a:t>
                      </a:r>
                      <a:r>
                        <a:rPr lang="it-IT" sz="1800" dirty="0" err="1"/>
                        <a:t>mean</a:t>
                      </a:r>
                      <a:r>
                        <a:rPr lang="it-IT" sz="1800" dirty="0"/>
                        <a:t>, </a:t>
                      </a:r>
                      <a:r>
                        <a:rPr lang="it-IT" sz="1800" dirty="0" err="1"/>
                        <a:t>variance</a:t>
                      </a:r>
                      <a:r>
                        <a:rPr lang="it-IT" sz="1800" dirty="0"/>
                        <a:t>, ecc. are </a:t>
                      </a:r>
                      <a:r>
                        <a:rPr lang="it-IT" sz="1800" dirty="0" err="1"/>
                        <a:t>correct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04728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dirty="0"/>
                        <a:t>Boxplots interpretation, about outliers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N. of </a:t>
                      </a:r>
                      <a:r>
                        <a:rPr lang="it-IT" sz="1800" dirty="0" err="1"/>
                        <a:t>outliers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very</a:t>
                      </a:r>
                      <a:r>
                        <a:rPr lang="it-IT" sz="1800" dirty="0"/>
                        <a:t> small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Result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Expected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within</a:t>
                      </a:r>
                      <a:r>
                        <a:rPr lang="it-IT" sz="1800" dirty="0"/>
                        <a:t>  </a:t>
                      </a:r>
                      <a:r>
                        <a:rPr lang="it-IT" sz="1800" dirty="0" err="1"/>
                        <a:t>gaussain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distributions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6811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Correlation</a:t>
                      </a:r>
                      <a:r>
                        <a:rPr lang="it-IT" sz="1800" dirty="0"/>
                        <a:t> Matrix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 err="1"/>
                        <a:t>correlations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between</a:t>
                      </a:r>
                      <a:r>
                        <a:rPr lang="it-IT" sz="1800" dirty="0"/>
                        <a:t> data </a:t>
                      </a:r>
                      <a:r>
                        <a:rPr lang="it-IT" sz="1800" dirty="0" err="1"/>
                        <a:t>columns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No </a:t>
                      </a:r>
                      <a:r>
                        <a:rPr lang="it-IT" sz="1800" dirty="0" err="1"/>
                        <a:t>correlation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found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54457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b="0" dirty="0"/>
                        <a:t>T-test </a:t>
                      </a:r>
                      <a:r>
                        <a:rPr lang="it-IT" sz="1800" b="0" dirty="0" err="1"/>
                        <a:t>results</a:t>
                      </a:r>
                      <a:endParaRPr lang="it-IT" sz="1800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en-US" sz="1800" dirty="0"/>
                        <a:t>The p-value shows the likelihood of your data occurring under the null hypothesis</a:t>
                      </a:r>
                      <a:r>
                        <a:rPr lang="it-IT" sz="18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P-</a:t>
                      </a:r>
                      <a:r>
                        <a:rPr lang="it-IT" sz="1800" dirty="0" err="1"/>
                        <a:t>value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almost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equal</a:t>
                      </a:r>
                      <a:r>
                        <a:rPr lang="it-IT" sz="1800" dirty="0"/>
                        <a:t> to 1, i.e. no </a:t>
                      </a:r>
                      <a:r>
                        <a:rPr lang="it-IT" sz="1800" dirty="0" err="1"/>
                        <a:t>income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differenceses</a:t>
                      </a:r>
                      <a:endParaRPr lang="it-IT" sz="180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rtl="0"/>
                      <a:r>
                        <a:rPr lang="it-IT" sz="18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Agenda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Introduction</a:t>
            </a:r>
            <a:endParaRPr lang="it-IT" dirty="0"/>
          </a:p>
          <a:p>
            <a:r>
              <a:rPr lang="it-IT" dirty="0"/>
              <a:t>Data Generation</a:t>
            </a:r>
          </a:p>
          <a:p>
            <a:r>
              <a:rPr lang="it-IT" dirty="0" err="1"/>
              <a:t>Descriptive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Visualization</a:t>
            </a:r>
            <a:r>
              <a:rPr lang="it-IT" dirty="0"/>
              <a:t> </a:t>
            </a:r>
          </a:p>
          <a:p>
            <a:pPr rtl="0"/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pPr rtl="0"/>
            <a:r>
              <a:rPr lang="it-IT" dirty="0" err="1"/>
              <a:t>Inferential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  <a:p>
            <a:pPr rtl="0"/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Carlo Bloch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Persona sorridente che guarda un computer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" r="18"/>
          <a:stretch/>
        </p:blipFill>
        <p:spPr>
          <a:xfrm>
            <a:off x="7625969" y="-9144"/>
            <a:ext cx="4581525" cy="6602413"/>
          </a:xfr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A9159526-EB4B-B9DD-B59C-16E077C117F7}"/>
              </a:ext>
            </a:extLst>
          </p:cNvPr>
          <p:cNvSpPr txBox="1">
            <a:spLocks/>
          </p:cNvSpPr>
          <p:nvPr/>
        </p:nvSpPr>
        <p:spPr>
          <a:xfrm>
            <a:off x="417342" y="127794"/>
            <a:ext cx="8297380" cy="734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05C758-705E-44E7-92A3-C0B75D4C5971}"/>
              </a:ext>
            </a:extLst>
          </p:cNvPr>
          <p:cNvSpPr txBox="1">
            <a:spLocks/>
          </p:cNvSpPr>
          <p:nvPr/>
        </p:nvSpPr>
        <p:spPr>
          <a:xfrm>
            <a:off x="263524" y="862444"/>
            <a:ext cx="7362445" cy="5652655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project aims to perform statistical analysis and data visualization using Python, generating a synthetic dataset, performing descriptive and inferential statistics, and visualizing the results using Matplotlib and Seaborn.</a:t>
            </a:r>
          </a:p>
          <a:p>
            <a:r>
              <a:rPr lang="en-US"/>
              <a:t>Deliverables are </a:t>
            </a:r>
            <a:r>
              <a:rPr lang="en-US" dirty="0"/>
              <a:t>a presentation summarizing your findings, visualizations, and interpretations addressing the technical questions provided.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immagine 11" descr="Persona con una maglietta gialla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3" r="33"/>
          <a:stretch/>
        </p:blipFill>
        <p:spPr>
          <a:xfrm>
            <a:off x="-15493" y="0"/>
            <a:ext cx="4581525" cy="6602413"/>
          </a:xfr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F86A45F-E22D-BBFF-9D84-15503D7B9357}"/>
              </a:ext>
            </a:extLst>
          </p:cNvPr>
          <p:cNvSpPr txBox="1">
            <a:spLocks/>
          </p:cNvSpPr>
          <p:nvPr/>
        </p:nvSpPr>
        <p:spPr>
          <a:xfrm>
            <a:off x="4978952" y="242093"/>
            <a:ext cx="7094326" cy="734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Data generation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C3BB0627-BCAA-E7B2-7204-6158C54AF9CB}"/>
              </a:ext>
            </a:extLst>
          </p:cNvPr>
          <p:cNvSpPr txBox="1">
            <a:spLocks/>
          </p:cNvSpPr>
          <p:nvPr/>
        </p:nvSpPr>
        <p:spPr>
          <a:xfrm>
            <a:off x="4710833" y="976744"/>
            <a:ext cx="7362445" cy="6141027"/>
          </a:xfrm>
          <a:prstGeom prst="rect">
            <a:avLst/>
          </a:prstGeom>
        </p:spPr>
        <p:txBody>
          <a:bodyPr rtlCol="0"/>
          <a:lstStyle>
            <a:defPPr>
              <a:defRPr lang="it-IT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Numpy</a:t>
            </a:r>
            <a:r>
              <a:rPr lang="en-US" dirty="0"/>
              <a:t> to create a dataset with 1000 samples</a:t>
            </a:r>
          </a:p>
          <a:p>
            <a:pPr marL="0" indent="0">
              <a:buNone/>
            </a:pPr>
            <a:r>
              <a:rPr lang="en-US" dirty="0"/>
              <a:t>The dataset should include the following columns: Age, Height, Weight, Gender, and Income.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Age</a:t>
            </a:r>
            <a:r>
              <a:rPr lang="en-US" sz="2000" b="1" dirty="0"/>
              <a:t>: Normally distributed with a mean of 35 and a standard    deviation of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Height</a:t>
            </a:r>
            <a:r>
              <a:rPr lang="en-US" sz="2000" b="1" dirty="0"/>
              <a:t>: Normally distributed with a mean of 170 cm and a standard deviation of 15 cm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Weight</a:t>
            </a:r>
            <a:r>
              <a:rPr lang="en-US" sz="2000" b="1" dirty="0"/>
              <a:t>: Normally distributed with a mean of 70 kg and a standard deviation of 10 kg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Gender</a:t>
            </a:r>
            <a:r>
              <a:rPr lang="en-US" sz="2000" b="1" dirty="0"/>
              <a:t>: Randomly assigned with 50% probability for 'Male' and 'Female'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Income</a:t>
            </a:r>
            <a:r>
              <a:rPr lang="en-US" sz="2000" b="1" dirty="0"/>
              <a:t>: Normally distributed with a mean of 50,000 and a standard deviation of 15,000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5C40-7272-2643-B9C9-C69E95205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0016B6-89D4-3FD9-2ECB-2AD4D52A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46" y="441960"/>
            <a:ext cx="6909954" cy="158426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Inferential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21F2C99-F1E0-9022-227D-5901D6CB3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206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71719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Descriptive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064" y="787816"/>
            <a:ext cx="8324089" cy="1865515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 rtl="0">
              <a:buNone/>
            </a:pPr>
            <a:r>
              <a:rPr lang="it-IT" dirty="0"/>
              <a:t>Basic </a:t>
            </a:r>
            <a:r>
              <a:rPr lang="it-IT" dirty="0" err="1"/>
              <a:t>descriptive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  <a:p>
            <a:pPr rtl="0"/>
            <a:r>
              <a:rPr lang="en-US" dirty="0"/>
              <a:t>Calculate mean, median, standard deviation, and variance for Age, Height, Weight, and Income</a:t>
            </a:r>
          </a:p>
          <a:p>
            <a:pPr rtl="0"/>
            <a:r>
              <a:rPr lang="en-US" dirty="0"/>
              <a:t>Calculate the mode for Gender.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B5CEABB6-07DC-46E8-9B57-56EC44A396E5}" type="slidenum">
              <a:rPr lang="it-IT" smtClean="0"/>
              <a:pPr rtl="0"/>
              <a:t>6</a:t>
            </a:fld>
            <a:endParaRPr lang="it-IT" dirty="0"/>
          </a:p>
        </p:txBody>
      </p:sp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F22FEFC5-1CCD-10D1-1C07-45F919043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601898"/>
              </p:ext>
            </p:extLst>
          </p:nvPr>
        </p:nvGraphicFramePr>
        <p:xfrm>
          <a:off x="893064" y="2845145"/>
          <a:ext cx="8853608" cy="2015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079076" imgH="922172" progId="Excel.Sheet.12">
                  <p:embed/>
                </p:oleObj>
              </mc:Choice>
              <mc:Fallback>
                <p:oleObj name="Worksheet" r:id="rId3" imgW="7079076" imgH="92217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3064" y="2845145"/>
                        <a:ext cx="8853608" cy="2015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46" y="441960"/>
            <a:ext cx="6909954" cy="158426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DATA VISUALIZATION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 err="1"/>
              <a:t>Results</a:t>
            </a:r>
            <a:r>
              <a:rPr lang="it-IT" dirty="0"/>
              <a:t> following 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72D6E-14E8-35ED-771F-14AD2D60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75D58C5C-5C21-8129-C932-7CDAEB30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it-IT" dirty="0"/>
              <a:t>Age, </a:t>
            </a:r>
            <a:r>
              <a:rPr lang="it-IT" dirty="0" err="1"/>
              <a:t>height</a:t>
            </a:r>
            <a:r>
              <a:rPr lang="it-IT" dirty="0"/>
              <a:t> </a:t>
            </a:r>
            <a:r>
              <a:rPr lang="it-IT" dirty="0" err="1"/>
              <a:t>histograms</a:t>
            </a:r>
            <a:endParaRPr lang="it-IT" dirty="0"/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39D4D7CB-128D-C35B-A280-668A4D99289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/>
        </p:blipFill>
        <p:spPr>
          <a:xfrm>
            <a:off x="767445" y="1860093"/>
            <a:ext cx="5627909" cy="3925467"/>
          </a:xfrm>
          <a:noFill/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9628978-7093-0CE2-674C-1ACF0B6BB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8</a:t>
            </a:fld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46824BA-57A4-1DFF-EC8C-2CC5D25C3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750" y="1860093"/>
            <a:ext cx="5021768" cy="39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4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72395-2E1C-B141-430E-10F38DD0B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D95195CE-F599-6D8D-C495-CEFE5C1D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/>
          <a:p>
            <a:r>
              <a:rPr lang="it-IT" dirty="0"/>
              <a:t>weight, </a:t>
            </a:r>
            <a:r>
              <a:rPr lang="it-IT" dirty="0" err="1"/>
              <a:t>income</a:t>
            </a:r>
            <a:r>
              <a:rPr lang="it-IT" dirty="0"/>
              <a:t> </a:t>
            </a:r>
            <a:r>
              <a:rPr lang="it-IT" dirty="0" err="1"/>
              <a:t>histograms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83DEC16-F350-6656-29D0-911BC6D6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it-IT" smtClean="0"/>
              <a:pPr rtl="0">
                <a:spcAft>
                  <a:spcPts val="600"/>
                </a:spcAft>
              </a:pPr>
              <a:t>9</a:t>
            </a:fld>
            <a:endParaRPr lang="it-IT"/>
          </a:p>
        </p:txBody>
      </p:sp>
      <p:pic>
        <p:nvPicPr>
          <p:cNvPr id="28" name="Segnaposto contenuto 27">
            <a:extLst>
              <a:ext uri="{FF2B5EF4-FFF2-40B4-BE49-F238E27FC236}">
                <a16:creationId xmlns:a16="http://schemas.microsoft.com/office/drawing/2014/main" id="{C127FCB9-8A8A-5457-0852-13224674447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984250" y="2127386"/>
            <a:ext cx="5032375" cy="3550965"/>
          </a:xfrm>
        </p:spPr>
      </p:pic>
      <p:pic>
        <p:nvPicPr>
          <p:cNvPr id="26" name="Segnaposto contenuto 25">
            <a:extLst>
              <a:ext uri="{FF2B5EF4-FFF2-40B4-BE49-F238E27FC236}">
                <a16:creationId xmlns:a16="http://schemas.microsoft.com/office/drawing/2014/main" id="{70B9AF65-7D30-18CF-FD64-D6458AF322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348413" y="2156511"/>
            <a:ext cx="4949825" cy="3492716"/>
          </a:xfrm>
        </p:spPr>
      </p:pic>
    </p:spTree>
    <p:extLst>
      <p:ext uri="{BB962C8B-B14F-4D97-AF65-F5344CB8AC3E}">
        <p14:creationId xmlns:p14="http://schemas.microsoft.com/office/powerpoint/2010/main" val="29909583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2_TF16411248_Win32" id="{0DCA8045-F8C6-4D44-8712-B51748708089}" vid="{B1184A27-7864-4C79-990D-C3236FD2E66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{B9BEE133-0EBD-4B4F-86C5-22F5C4CAAF5D}tf16411248_win32</Template>
  <TotalTime>403</TotalTime>
  <Words>405</Words>
  <Application>Microsoft Office PowerPoint</Application>
  <PresentationFormat>Widescreen</PresentationFormat>
  <Paragraphs>98</Paragraphs>
  <Slides>20</Slides>
  <Notes>20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Personalizzato</vt:lpstr>
      <vt:lpstr>Foglio di lavoro di Microsoft Excel</vt:lpstr>
      <vt:lpstr>Statistical Analysis and Visualization with Python  bloch carlo</vt:lpstr>
      <vt:lpstr>Agenda </vt:lpstr>
      <vt:lpstr>Presentazione standard di PowerPoint</vt:lpstr>
      <vt:lpstr>Presentazione standard di PowerPoint</vt:lpstr>
      <vt:lpstr>Inferential Statistics</vt:lpstr>
      <vt:lpstr>Descriptive Statistics</vt:lpstr>
      <vt:lpstr>DATA VISUALIZATION</vt:lpstr>
      <vt:lpstr>Age, height histograms</vt:lpstr>
      <vt:lpstr>weight, income histograms</vt:lpstr>
      <vt:lpstr>KDE plots</vt:lpstr>
      <vt:lpstr>KDE plots</vt:lpstr>
      <vt:lpstr>BAR plots – highlighting outliers</vt:lpstr>
      <vt:lpstr>BAR plots – highlighting outliers</vt:lpstr>
      <vt:lpstr>Correlation Analysis</vt:lpstr>
      <vt:lpstr>Pearson-Correlation matrix</vt:lpstr>
      <vt:lpstr>Inferential Statistics</vt:lpstr>
      <vt:lpstr>inferential Statistics</vt:lpstr>
      <vt:lpstr>Final considerations</vt:lpstr>
      <vt:lpstr>Final considerations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Bloch</dc:creator>
  <cp:lastModifiedBy>Carlo Bloch</cp:lastModifiedBy>
  <cp:revision>16</cp:revision>
  <dcterms:created xsi:type="dcterms:W3CDTF">2025-01-18T13:09:50Z</dcterms:created>
  <dcterms:modified xsi:type="dcterms:W3CDTF">2025-01-18T19:53:26Z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